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E65300FE-17DF-4FAA-998D-691EEFF86F30}">
  <a:tblStyle styleId="{E65300FE-17DF-4FAA-998D-691EEFF86F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dc3b768bf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dc3b768bf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dc3b768bf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dc3b768bf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dc3b768bf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dc3b768bf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dc3b768bf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dc3b768bf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dc3b768bf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dc3b768bf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dc3b768bf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dc3b768bf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dc3b768bf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dc3b768bf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dc3b768bf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dc3b768bf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ddcdd2e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ddcdd2e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dc3b768bf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dc3b768bf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d9dd7d60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d9dd7d60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d9dd7d60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d9dd7d60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d9dd7d60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d9dd7d60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d9c7e67d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d9c7e67d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d9dd7d60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d9dd7d60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dcf2927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dcf2927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d9dd7d60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d9dd7d60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d9dd7d60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d9dd7d60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6256800" y="48925"/>
            <a:ext cx="2764200" cy="6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James Pittendreigh | @jaymoid</a:t>
            </a:r>
            <a:endParaRPr i="1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llewellynfalco.blogspot.com/2014/06/llewellyns-strong-style-pairing.html" TargetMode="External"/><Relationship Id="rId4" Type="http://schemas.openxmlformats.org/officeDocument/2006/relationships/hyperlink" Target="https://twitter.com/LlewellynFalco" TargetMode="External"/><Relationship Id="rId5" Type="http://schemas.openxmlformats.org/officeDocument/2006/relationships/hyperlink" Target="http://t.co/F4TjxeTHmH" TargetMode="External"/><Relationship Id="rId6" Type="http://schemas.openxmlformats.org/officeDocument/2006/relationships/hyperlink" Target="https://twitter.com/LlewellynFalc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hyperlink" Target="https://www.blogger.com/profile/11668997629228826023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Strong Pair Programming</a:t>
            </a:r>
            <a:endParaRPr b="1"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@leedscodedojo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Driving Tips 1:</a:t>
            </a:r>
            <a:r>
              <a:rPr lang="en-GB"/>
              <a:t> Trust your navigator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42900" lvl="0" marL="9144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Trust the navigator knows what they are telling you</a:t>
            </a:r>
            <a:endParaRPr/>
          </a:p>
          <a:p>
            <a:pPr indent="-342900" lvl="0" marL="9144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If you don’t understand </a:t>
            </a:r>
            <a:r>
              <a:rPr b="1" i="1" lang="en-GB"/>
              <a:t>what</a:t>
            </a:r>
            <a:r>
              <a:rPr lang="en-GB"/>
              <a:t> they are telling you - ask!</a:t>
            </a:r>
            <a:endParaRPr/>
          </a:p>
          <a:p>
            <a:pPr indent="-342900" lvl="0" marL="9144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KEY BIT: If you don’t understand </a:t>
            </a:r>
            <a:r>
              <a:rPr b="1" i="1" lang="en-GB"/>
              <a:t>why</a:t>
            </a:r>
            <a:r>
              <a:rPr lang="en-GB"/>
              <a:t>, trust them, go with it. Have a chat about it once you have finished executing their current thought or idea on a particular section of code</a:t>
            </a:r>
            <a:endParaRPr/>
          </a:p>
          <a:p>
            <a:pPr indent="0" lvl="0" marL="45720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Driving Tips 2:</a:t>
            </a:r>
            <a:r>
              <a:rPr lang="en-GB"/>
              <a:t> Get comfortable working without a complete understanding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You will learn as you go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You might not know the language, OS, editor, code, or even the problem space you are working in….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It's ok, you will soon!</a:t>
            </a:r>
            <a:endParaRPr b="1" sz="2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Navigating Tip 1:</a:t>
            </a:r>
            <a:r>
              <a:rPr lang="en-GB"/>
              <a:t> </a:t>
            </a:r>
            <a:r>
              <a:rPr lang="en-GB"/>
              <a:t>Give the next instruction to the driver the instant they are ready to implement it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Manage a todo list of next things in your head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Keep the driver in a state of flow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Manage the big picture details so the driver can stay focused on the code they are typing</a:t>
            </a:r>
            <a:endParaRPr/>
          </a:p>
          <a:p>
            <a:pPr indent="0" lvl="0" marL="45720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Navigating Tip 2:</a:t>
            </a:r>
            <a:r>
              <a:rPr lang="en-GB"/>
              <a:t> Use </a:t>
            </a:r>
            <a:r>
              <a:rPr lang="en-GB"/>
              <a:t>as high a level of abstraction as possible</a:t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311700" y="1450925"/>
            <a:ext cx="8520600" cy="3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But adjust </a:t>
            </a:r>
            <a:r>
              <a:rPr lang="en-GB"/>
              <a:t>your instructions to suit the driver</a:t>
            </a:r>
            <a:r>
              <a:rPr lang="en-GB"/>
              <a:t>..</a:t>
            </a:r>
            <a:endParaRPr/>
          </a:p>
          <a:p>
            <a:pPr indent="-342900" lvl="0" marL="457200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-GB"/>
              <a:t>Higher level of abstractions free up the navigator to think of the next step without being bogged down by syntax/implementation</a:t>
            </a:r>
            <a:endParaRPr/>
          </a:p>
        </p:txBody>
      </p:sp>
      <p:graphicFrame>
        <p:nvGraphicFramePr>
          <p:cNvPr id="138" name="Google Shape;138;p25"/>
          <p:cNvGraphicFramePr/>
          <p:nvPr/>
        </p:nvGraphicFramePr>
        <p:xfrm>
          <a:off x="311700" y="2985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{E65300FE-17DF-4FAA-998D-691EEFF86F30}</a:tableStyleId>
              </a:tblPr>
              <a:tblGrid>
                <a:gridCol w="4297825"/>
                <a:gridCol w="4222775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Lower level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Higher Level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Highlight code, refactor -&gt; extract method, call it “getX()”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Extract that code to a method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Type:</a:t>
                      </a:r>
                      <a:r>
                        <a:rPr lang="en-GB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-GB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</a:t>
                      </a:r>
                      <a:r>
                        <a:rPr lang="en-GB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ewList = list.sort();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Sort the list alphabetically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Type: </a:t>
                      </a:r>
                      <a:r>
                        <a:rPr lang="en-GB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“public void testNullInput() …”</a:t>
                      </a:r>
                      <a:endParaRPr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Create a test to make sure it works with null input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/>
              <a:t>Driver: “</a:t>
            </a:r>
            <a:r>
              <a:rPr b="1" lang="en-GB"/>
              <a:t>What if I have an idea I want to implement?”</a:t>
            </a:r>
            <a:endParaRPr b="1"/>
          </a:p>
        </p:txBody>
      </p:sp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Great!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Switch places and become the Navigator.</a:t>
            </a:r>
            <a:endParaRPr sz="3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What’s the strongest material known to man?</a:t>
            </a:r>
            <a:endParaRPr b="1"/>
          </a:p>
        </p:txBody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152475"/>
            <a:ext cx="85206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trike="sngStrike"/>
              <a:t>1. 	</a:t>
            </a:r>
            <a:r>
              <a:rPr lang="en-GB" strike="sngStrike"/>
              <a:t>Graphene</a:t>
            </a:r>
            <a:endParaRPr strike="sngStrike"/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311700" y="1632175"/>
            <a:ext cx="85206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trike="sngStrike"/>
              <a:t>2. 	Buckypaper</a:t>
            </a:r>
            <a:endParaRPr strike="sngStrike"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2111875"/>
            <a:ext cx="85206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trike="sngStrike"/>
              <a:t>3</a:t>
            </a:r>
            <a:r>
              <a:rPr lang="en-GB" strike="sngStrike"/>
              <a:t>. 	Metallic glass</a:t>
            </a:r>
            <a:endParaRPr strike="sngStrike"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2591575"/>
            <a:ext cx="85206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trike="sngStrike"/>
              <a:t>4</a:t>
            </a:r>
            <a:r>
              <a:rPr lang="en-GB" strike="sngStrike"/>
              <a:t>. 	Dyneema</a:t>
            </a:r>
            <a:endParaRPr strike="sngStrike"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3071275"/>
            <a:ext cx="85206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trike="sngStrike"/>
              <a:t>5</a:t>
            </a:r>
            <a:r>
              <a:rPr lang="en-GB" strike="sngStrike"/>
              <a:t>. 	Lonsdaleite</a:t>
            </a:r>
            <a:endParaRPr strike="sngStrike"/>
          </a:p>
        </p:txBody>
      </p:sp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11700" y="3547325"/>
            <a:ext cx="84843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trike="sngStrike"/>
              <a:t>6</a:t>
            </a:r>
            <a:r>
              <a:rPr lang="en-GB" strike="sngStrike"/>
              <a:t>. 	</a:t>
            </a:r>
            <a:r>
              <a:rPr lang="en-GB" strike="sngStrike"/>
              <a:t>Wurtzite Boron Nitride</a:t>
            </a:r>
            <a:endParaRPr b="1" sz="1300" strike="sngStrike"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7"/>
          <p:cNvSpPr txBox="1"/>
          <p:nvPr>
            <p:ph idx="1" type="body"/>
          </p:nvPr>
        </p:nvSpPr>
        <p:spPr>
          <a:xfrm>
            <a:off x="329850" y="4030675"/>
            <a:ext cx="84843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7</a:t>
            </a:r>
            <a:r>
              <a:rPr lang="en-GB"/>
              <a:t>. 	DIAMONDS!!!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The Diamond Kata...</a:t>
            </a:r>
            <a:endParaRPr b="1"/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Simply print an ASCII diamond defined by the size passed in…. 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printDiamond(3)				printDiamond(4)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  *							      *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 * *							     * *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*   *						    *   *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 * *							   *     *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  *							    *   *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								     * *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								      *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The Diamond Kata...</a:t>
            </a:r>
            <a:endParaRPr b="1"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 a diamond made up of letters of the alphabet...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printDiamond(‘E’)					printDiamond(‘C’)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  A									   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 B B									 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C   C								 C   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D     D								 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E       E									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D     D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C   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  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Breaking down the problem: </a:t>
            </a:r>
            <a:r>
              <a:rPr lang="en-GB"/>
              <a:t>start small, iterate, gain confidence.</a:t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7112050" y="3138625"/>
            <a:ext cx="1146600" cy="17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 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C   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	A</a:t>
            </a:r>
            <a:endParaRPr/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529325" y="1624675"/>
            <a:ext cx="464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</a:t>
            </a:r>
            <a:endParaRPr/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3612550" y="1046750"/>
            <a:ext cx="28368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printDiamond(‘C’)</a:t>
            </a:r>
            <a:endParaRPr/>
          </a:p>
        </p:txBody>
      </p:sp>
      <p:sp>
        <p:nvSpPr>
          <p:cNvPr id="177" name="Google Shape;177;p30"/>
          <p:cNvSpPr txBox="1"/>
          <p:nvPr>
            <p:ph idx="1" type="body"/>
          </p:nvPr>
        </p:nvSpPr>
        <p:spPr>
          <a:xfrm>
            <a:off x="1998825" y="1624675"/>
            <a:ext cx="464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AA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BB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CC</a:t>
            </a:r>
            <a:endParaRPr/>
          </a:p>
        </p:txBody>
      </p:sp>
      <p:sp>
        <p:nvSpPr>
          <p:cNvPr id="178" name="Google Shape;178;p30"/>
          <p:cNvSpPr txBox="1"/>
          <p:nvPr>
            <p:ph idx="1" type="body"/>
          </p:nvPr>
        </p:nvSpPr>
        <p:spPr>
          <a:xfrm>
            <a:off x="3563375" y="1660950"/>
            <a:ext cx="4644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BB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CC</a:t>
            </a:r>
            <a:endParaRPr/>
          </a:p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5218825" y="1660950"/>
            <a:ext cx="10086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BB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CC</a:t>
            </a:r>
            <a:endParaRPr/>
          </a:p>
        </p:txBody>
      </p:sp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7112050" y="1624675"/>
            <a:ext cx="1008600" cy="10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   C</a:t>
            </a:r>
            <a:endParaRPr/>
          </a:p>
        </p:txBody>
      </p:sp>
      <p:sp>
        <p:nvSpPr>
          <p:cNvPr id="181" name="Google Shape;181;p30"/>
          <p:cNvSpPr txBox="1"/>
          <p:nvPr>
            <p:ph idx="1" type="body"/>
          </p:nvPr>
        </p:nvSpPr>
        <p:spPr>
          <a:xfrm>
            <a:off x="823575" y="2960425"/>
            <a:ext cx="1008600" cy="19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   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   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2" name="Google Shape;182;p30"/>
          <p:cNvSpPr txBox="1"/>
          <p:nvPr>
            <p:ph idx="1" type="body"/>
          </p:nvPr>
        </p:nvSpPr>
        <p:spPr>
          <a:xfrm>
            <a:off x="3999800" y="2960425"/>
            <a:ext cx="1008600" cy="19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   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C   C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B B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  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All ideas presented here are from Llewellyn Falco’s blog...</a:t>
            </a:r>
            <a:endParaRPr b="1"/>
          </a:p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311700" y="1865150"/>
            <a:ext cx="8520600" cy="27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hlinkClick r:id="rId3"/>
              </a:rPr>
              <a:t>https://llewellynfalco.blogspot.com/2014/06/llewellyns-strong-style-pairing.html</a:t>
            </a:r>
            <a:endParaRPr sz="2400"/>
          </a:p>
          <a:p>
            <a:pPr indent="0" lvl="0" marL="0" rtl="0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2400" u="sng">
                <a:solidFill>
                  <a:schemeClr val="hlink"/>
                </a:solidFill>
                <a:hlinkClick r:id="rId4"/>
              </a:rPr>
              <a:t>@LlewellynFalco</a:t>
            </a:r>
            <a:endParaRPr sz="2400"/>
          </a:p>
          <a:p>
            <a:pPr indent="0" lvl="0" marL="0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u="sng">
                <a:solidFill>
                  <a:schemeClr val="hlink"/>
                </a:solidFill>
                <a:hlinkClick r:id="rId5"/>
              </a:rPr>
              <a:t>llewellynfalco.blogspot.com</a:t>
            </a:r>
            <a:r>
              <a:rPr lang="en-GB" sz="2400" u="sng">
                <a:solidFill>
                  <a:schemeClr val="hlink"/>
                </a:solidFill>
              </a:rPr>
              <a:t> </a:t>
            </a:r>
            <a:endParaRPr sz="2400">
              <a:uFill>
                <a:noFill/>
              </a:uFill>
              <a:hlinkClick r:id="rId6"/>
            </a:endParaRPr>
          </a:p>
          <a:p>
            <a:pPr indent="0" lvl="0" marL="0" rtl="0">
              <a:spcBef>
                <a:spcPts val="4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Pair Programming Basics</a:t>
            </a:r>
            <a:endParaRPr b="1"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a.k.a</a:t>
            </a:r>
            <a:r>
              <a:rPr i="1" lang="en-GB"/>
              <a:t>...</a:t>
            </a:r>
            <a:r>
              <a:rPr i="1" lang="en-GB"/>
              <a:t> 2 devs 1 keyb</a:t>
            </a:r>
            <a:endParaRPr i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Pair Programming basics...</a:t>
            </a:r>
            <a:endParaRPr b="1"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7893300" cy="23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Driver is at the keyboard, writing code</a:t>
            </a:r>
            <a:endParaRPr sz="1900"/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Observer is sat next to the driver...</a:t>
            </a:r>
            <a:endParaRPr sz="1900"/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Reviews code typed in</a:t>
            </a:r>
            <a:endParaRPr sz="1500"/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Considers strategic direction</a:t>
            </a:r>
            <a:endParaRPr sz="1500"/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Suggests improvements / alternative approaches</a:t>
            </a:r>
            <a:endParaRPr sz="1500"/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Identifying potential problems</a:t>
            </a:r>
            <a:endParaRPr sz="1500"/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Act as a safety net</a:t>
            </a:r>
            <a:endParaRPr sz="1500"/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Two heads are better than one</a:t>
            </a:r>
            <a:endParaRPr b="1" i="1" sz="190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725" y="2795360"/>
            <a:ext cx="3785700" cy="2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261175" y="3641800"/>
            <a:ext cx="4635600" cy="14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</a:pPr>
            <a:r>
              <a:rPr lang="en-GB" sz="1900">
                <a:solidFill>
                  <a:schemeClr val="dk2"/>
                </a:solidFill>
              </a:rPr>
              <a:t>The driver and observer switch roles </a:t>
            </a:r>
            <a:r>
              <a:rPr b="1" i="1" lang="en-GB" sz="1900">
                <a:solidFill>
                  <a:schemeClr val="dk2"/>
                </a:solidFill>
              </a:rPr>
              <a:t>frequently!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Pair Programming Benefits</a:t>
            </a:r>
            <a:endParaRPr b="1"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Increased code quality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Less time spent on code review stage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Wider understanding of the solution in the code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Less defects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Helps to skill up junior devs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Improves communication and team building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But… 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May take longer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Harder when distributed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Benefits are a bit subjective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Pair Programming Anti Patterns</a:t>
            </a:r>
            <a:endParaRPr b="1"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60651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One person coding, the other person just watching (or on their phone)</a:t>
            </a:r>
            <a:endParaRPr sz="2400"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GB" sz="2400"/>
              <a:t>Observer is not engaged</a:t>
            </a:r>
            <a:endParaRPr sz="2400"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GB" sz="2400"/>
              <a:t>Not reaping the benefit of pairing</a:t>
            </a:r>
            <a:endParaRPr sz="2400"/>
          </a:p>
          <a:p>
            <a:pPr indent="0" lvl="0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0" l="12990" r="0" t="0"/>
          <a:stretch/>
        </p:blipFill>
        <p:spPr>
          <a:xfrm>
            <a:off x="6448112" y="2763650"/>
            <a:ext cx="2429476" cy="209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 rotWithShape="1">
          <a:blip r:embed="rId4">
            <a:alphaModFix/>
          </a:blip>
          <a:srcRect b="0" l="27714" r="0" t="0"/>
          <a:stretch/>
        </p:blipFill>
        <p:spPr>
          <a:xfrm>
            <a:off x="6463850" y="631150"/>
            <a:ext cx="2398001" cy="1868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Pair Programming Anti Patterns</a:t>
            </a:r>
            <a:endParaRPr b="1"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238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Driver/Person at the keyboard is not communicating, just typing away</a:t>
            </a:r>
            <a:endParaRPr sz="2400"/>
          </a:p>
          <a:p>
            <a:pPr indent="-3810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GB" sz="2400"/>
              <a:t>Solution is not shared with observer</a:t>
            </a:r>
            <a:endParaRPr sz="2400"/>
          </a:p>
          <a:p>
            <a:pPr indent="-3810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GB" sz="2400"/>
              <a:t>No communication benefit</a:t>
            </a:r>
            <a:endParaRPr sz="2400"/>
          </a:p>
          <a:p>
            <a:pPr indent="-3810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GB" sz="2400"/>
              <a:t>Dangerous when an expert is pairing with a junior dev</a:t>
            </a:r>
            <a:endParaRPr sz="2400"/>
          </a:p>
          <a:p>
            <a:pPr indent="0" lvl="0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0" lvl="0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91" name="Google Shape;91;p18"/>
          <p:cNvSpPr txBox="1"/>
          <p:nvPr/>
        </p:nvSpPr>
        <p:spPr>
          <a:xfrm>
            <a:off x="340975" y="3699850"/>
            <a:ext cx="4954800" cy="13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Pair Programming Summary</a:t>
            </a:r>
            <a:endParaRPr b="1"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3468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400"/>
              <a:t>Whoever has the keyboard has most control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4550" y="1343599"/>
            <a:ext cx="4647750" cy="251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0" y="377250"/>
            <a:ext cx="8520600" cy="13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Strong Pair Programming</a:t>
            </a:r>
            <a:endParaRPr b="1"/>
          </a:p>
        </p:txBody>
      </p:sp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 b="0" l="5855" r="5287" t="2714"/>
          <a:stretch/>
        </p:blipFill>
        <p:spPr>
          <a:xfrm>
            <a:off x="5390100" y="1762950"/>
            <a:ext cx="4062550" cy="333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>
            <p:ph idx="1" type="subTitle"/>
          </p:nvPr>
        </p:nvSpPr>
        <p:spPr>
          <a:xfrm>
            <a:off x="311700" y="2328725"/>
            <a:ext cx="6036000" cy="19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1800">
                <a:solidFill>
                  <a:schemeClr val="dk1"/>
                </a:solidFill>
              </a:rPr>
              <a:t>"For an idea to go from your head into the computer ...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GB" sz="1800">
                <a:solidFill>
                  <a:schemeClr val="dk1"/>
                </a:solidFill>
              </a:rPr>
              <a:t>it MUST go through someone else's hands"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800">
              <a:solidFill>
                <a:schemeClr val="dk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u="sng">
                <a:solidFill>
                  <a:schemeClr val="hlink"/>
                </a:solidFill>
                <a:hlinkClick r:id="rId4"/>
              </a:rPr>
              <a:t>Llewellyn Falco</a:t>
            </a:r>
            <a:r>
              <a:rPr lang="en-GB" sz="1100" u="sng">
                <a:solidFill>
                  <a:schemeClr val="hlink"/>
                </a:solidFill>
              </a:rPr>
              <a:t> </a:t>
            </a:r>
            <a:endParaRPr i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Strong Pair Programming</a:t>
            </a:r>
            <a:r>
              <a:rPr lang="en-GB"/>
              <a:t> 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The Observer becomes the Navigator!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High level commands come from the navigator</a:t>
            </a:r>
            <a:endParaRPr>
              <a:solidFill>
                <a:schemeClr val="dk1"/>
              </a:solidFill>
            </a:endParaRPr>
          </a:p>
          <a:p>
            <a:pPr indent="0" lvl="0" marL="9144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400">
                <a:solidFill>
                  <a:schemeClr val="dk1"/>
                </a:solidFill>
              </a:rPr>
              <a:t>The Driver executes the instructions from the navigator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 sz="1400">
                <a:solidFill>
                  <a:schemeClr val="dk1"/>
                </a:solidFill>
              </a:rPr>
              <a:t>Low level commands being entered onto the keyboard by the driver</a:t>
            </a:r>
            <a:endParaRPr sz="14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6875" y="2571750"/>
            <a:ext cx="4260774" cy="24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311700" y="2295600"/>
            <a:ext cx="3548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This style of pair programming is all about:</a:t>
            </a:r>
            <a:endParaRPr>
              <a:solidFill>
                <a:schemeClr val="dk1"/>
              </a:solidFill>
            </a:endParaRP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Increasing communication </a:t>
            </a:r>
            <a:endParaRPr>
              <a:solidFill>
                <a:schemeClr val="dk1"/>
              </a:solidFill>
            </a:endParaRP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Increasing collaboration and engagement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